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324" r:id="rId2"/>
    <p:sldId id="259" r:id="rId3"/>
    <p:sldId id="323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16" r:id="rId14"/>
    <p:sldId id="303" r:id="rId15"/>
  </p:sldIdLst>
  <p:sldSz cx="9144000" cy="5143500" type="screen16x9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59">
          <p15:clr>
            <a:srgbClr val="A4A3A4"/>
          </p15:clr>
        </p15:guide>
        <p15:guide id="4" orient="horz" pos="3239">
          <p15:clr>
            <a:srgbClr val="A4A3A4"/>
          </p15:clr>
        </p15:guide>
        <p15:guide id="5" pos="3515">
          <p15:clr>
            <a:srgbClr val="A4A3A4"/>
          </p15:clr>
        </p15:guide>
        <p15:guide id="6" orient="horz" pos="1276">
          <p15:clr>
            <a:srgbClr val="A4A3A4"/>
          </p15:clr>
        </p15:guide>
        <p15:guide id="7" orient="horz" pos="2237">
          <p15:clr>
            <a:srgbClr val="A4A3A4"/>
          </p15:clr>
        </p15:guide>
        <p15:guide id="8" pos="12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4D"/>
    <a:srgbClr val="007AA2"/>
    <a:srgbClr val="017AA2"/>
    <a:srgbClr val="159B38"/>
    <a:srgbClr val="207E36"/>
    <a:srgbClr val="FFFF00"/>
    <a:srgbClr val="0D7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1" autoAdjust="0"/>
    <p:restoredTop sz="74225" autoAdjust="0"/>
  </p:normalViewPr>
  <p:slideViewPr>
    <p:cSldViewPr snapToGrid="0">
      <p:cViewPr varScale="1">
        <p:scale>
          <a:sx n="90" d="100"/>
          <a:sy n="90" d="100"/>
        </p:scale>
        <p:origin x="-1552" y="-112"/>
      </p:cViewPr>
      <p:guideLst>
        <p:guide orient="horz" pos="1620"/>
        <p:guide orient="horz" pos="2059"/>
        <p:guide orient="horz" pos="3239"/>
        <p:guide orient="horz" pos="1276"/>
        <p:guide orient="horz" pos="2237"/>
        <p:guide pos="2880"/>
        <p:guide pos="3515"/>
        <p:guide pos="12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C9FF47BA-789D-4739-B335-E5D71CDBBE14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80C5E687-6894-4E47-8C91-0C371D0148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0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4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88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45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3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 eaLnBrk="1" hangingPunct="1"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7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7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9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98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E687-6894-4E47-8C91-0C371D0148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800" baseline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>
                  <a:outerShdw dist="50800" dir="1440000" algn="tl" rotWithShape="0">
                    <a:schemeClr val="accent2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8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4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0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1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800" baseline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50800" dir="1440000" algn="tl" rotWithShape="0">
                    <a:schemeClr val="bg2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2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2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5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9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4C7A7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79B9-452F-4BF2-9813-4B07717DCA2D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01AB-6C5A-4703-A3BA-60C5C268D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75" r:id="rId6"/>
    <p:sldLayoutId id="2147483664" r:id="rId7"/>
    <p:sldLayoutId id="2147483674" r:id="rId8"/>
    <p:sldLayoutId id="2147483665" r:id="rId9"/>
    <p:sldLayoutId id="2147483666" r:id="rId10"/>
    <p:sldLayoutId id="2147483676" r:id="rId11"/>
    <p:sldLayoutId id="2147483667" r:id="rId12"/>
    <p:sldLayoutId id="2147483668" r:id="rId13"/>
    <p:sldLayoutId id="2147483669" r:id="rId14"/>
    <p:sldLayoutId id="2147483677" r:id="rId15"/>
    <p:sldLayoutId id="2147483670" r:id="rId16"/>
    <p:sldLayoutId id="21474836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xels-phot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7" r="1083" b="8878"/>
          <a:stretch/>
        </p:blipFill>
        <p:spPr>
          <a:xfrm>
            <a:off x="0" y="0"/>
            <a:ext cx="9144000" cy="56197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34765"/>
            <a:ext cx="7772400" cy="1102519"/>
          </a:xfrm>
        </p:spPr>
        <p:txBody>
          <a:bodyPr>
            <a:no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dist="50800" dir="1440000" algn="tl" rotWithShape="0">
                    <a:schemeClr val="accent5"/>
                  </a:outerShdw>
                </a:effectLst>
              </a:rPr>
              <a:t>How to leave a Legacy at Work (and </a:t>
            </a:r>
            <a:r>
              <a:rPr lang="en-US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dist="50800" dir="1440000" algn="tl" rotWithShape="0">
                    <a:schemeClr val="accent5"/>
                  </a:outerShdw>
                </a:effectLst>
              </a:rPr>
              <a:t>in Life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dist="50800" dir="1440000" algn="tl" rotWithShape="0">
                    <a:schemeClr val="accent5"/>
                  </a:outerShdw>
                </a:effectLst>
              </a:rPr>
              <a:t>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2"/>
              </a:solidFill>
              <a:effectLst>
                <a:outerShdw dist="50800" dir="1440000" algn="t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2" descr="C:\Users\mautz.sf\AppData\Local\Microsoft\Windows\Temporary Internet Files\Content.Outlook\0MGA6CH2\MakeItMa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9688">
            <a:off x="449155" y="2513214"/>
            <a:ext cx="1462498" cy="2130603"/>
          </a:xfrm>
          <a:prstGeom prst="rect">
            <a:avLst/>
          </a:prstGeom>
          <a:noFill/>
          <a:effectLst>
            <a:outerShdw blurRad="95250" dist="50800" dir="600000" sx="104000" sy="104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19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20813" y="2784132"/>
            <a:ext cx="1236252" cy="142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18000" dirty="0">
                <a:solidFill>
                  <a:srgbClr val="8AB1C4"/>
                </a:solidFill>
              </a:rPr>
              <a:t>3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IDENTIFY YOUR LEGACY “WHERE TO PLAYS”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130" y="2372252"/>
            <a:ext cx="64508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i="1" dirty="0">
                <a:solidFill>
                  <a:srgbClr val="4D4D4D"/>
                </a:solidFill>
                <a:latin typeface="Georgia" panose="02040502050405020303" pitchFamily="18" charset="0"/>
                <a:cs typeface="Arial"/>
              </a:rPr>
              <a:t>If I knew I wouldn’t fail, what would I try?</a:t>
            </a:r>
          </a:p>
          <a:p>
            <a:pPr marL="457200" indent="-457200">
              <a:buFont typeface="Arial"/>
              <a:buChar char="•"/>
            </a:pPr>
            <a:endParaRPr lang="en-US" sz="2000" i="1" dirty="0">
              <a:solidFill>
                <a:srgbClr val="4D4D4D"/>
              </a:solidFill>
              <a:latin typeface="Georgia" panose="02040502050405020303" pitchFamily="18" charset="0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000" i="1" dirty="0">
                <a:solidFill>
                  <a:srgbClr val="4D4D4D"/>
                </a:solidFill>
                <a:latin typeface="Georgia" panose="02040502050405020303" pitchFamily="18" charset="0"/>
                <a:cs typeface="Arial"/>
              </a:rPr>
              <a:t>What would change the game?</a:t>
            </a:r>
          </a:p>
          <a:p>
            <a:pPr marL="457200" indent="-457200">
              <a:buFont typeface="Arial"/>
              <a:buChar char="•"/>
            </a:pPr>
            <a:endParaRPr lang="en-US" sz="2000" i="1" dirty="0">
              <a:solidFill>
                <a:srgbClr val="4D4D4D"/>
              </a:solidFill>
              <a:latin typeface="Georgia" panose="02040502050405020303" pitchFamily="18" charset="0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000" i="1" dirty="0">
                <a:solidFill>
                  <a:srgbClr val="4D4D4D"/>
                </a:solidFill>
                <a:latin typeface="Georgia" panose="02040502050405020303" pitchFamily="18" charset="0"/>
                <a:cs typeface="Arial"/>
              </a:rPr>
              <a:t>What are my Superpowers? What can only </a:t>
            </a:r>
            <a:r>
              <a:rPr lang="en-US" sz="2000" i="1">
                <a:solidFill>
                  <a:srgbClr val="4D4D4D"/>
                </a:solidFill>
                <a:latin typeface="Georgia" panose="02040502050405020303" pitchFamily="18" charset="0"/>
                <a:cs typeface="Arial"/>
              </a:rPr>
              <a:t>I lead</a:t>
            </a:r>
            <a:r>
              <a:rPr lang="en-US" sz="2000" i="1" dirty="0">
                <a:solidFill>
                  <a:srgbClr val="4D4D4D"/>
                </a:solidFill>
                <a:latin typeface="Georgia" panose="02040502050405020303" pitchFamily="18" charset="0"/>
                <a:cs typeface="Arial"/>
              </a:rPr>
              <a:t>?</a:t>
            </a:r>
          </a:p>
          <a:p>
            <a:pPr marL="457200" indent="-457200">
              <a:buFont typeface="Arial"/>
              <a:buChar char="•"/>
            </a:pPr>
            <a:endParaRPr lang="en-US" sz="2000" i="1" dirty="0">
              <a:solidFill>
                <a:srgbClr val="4D4D4D"/>
              </a:solidFill>
              <a:latin typeface="Georgia" panose="02040502050405020303" pitchFamily="18" charset="0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000" i="1" dirty="0">
                <a:solidFill>
                  <a:srgbClr val="4D4D4D"/>
                </a:solidFill>
                <a:latin typeface="Georgia" panose="02040502050405020303" pitchFamily="18" charset="0"/>
                <a:cs typeface="Arial"/>
              </a:rPr>
              <a:t>What would competitors be afraid I was doing?</a:t>
            </a:r>
            <a:r>
              <a:rPr lang="en-US" sz="2000" dirty="0">
                <a:solidFill>
                  <a:srgbClr val="F1EEF1"/>
                </a:solidFill>
                <a:latin typeface="Georgia" panose="02040502050405020303" pitchFamily="18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488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6691"/>
            <a:ext cx="9143999" cy="94917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</a:rPr>
              <a:t>                 ALIGN LEGACY PROJECTS WITH 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                                 YOUR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34" y="1936376"/>
            <a:ext cx="8276266" cy="265824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Agree on Legacy projects</a:t>
            </a:r>
          </a:p>
          <a:p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Get “set up to win”</a:t>
            </a:r>
          </a:p>
          <a:p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Get help busting barriers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20813" y="2784132"/>
            <a:ext cx="1236252" cy="142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18000" dirty="0">
                <a:solidFill>
                  <a:srgbClr val="8AB1C4"/>
                </a:solidFill>
              </a:rPr>
              <a:t>4</a:t>
            </a:r>
          </a:p>
        </p:txBody>
      </p:sp>
      <p:pic>
        <p:nvPicPr>
          <p:cNvPr id="4" name="Picture 3" descr="Handshak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54" y="153794"/>
            <a:ext cx="1282920" cy="12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5206508Medium.jpg"/>
          <p:cNvPicPr>
            <a:picLocks noChangeAspect="1"/>
          </p:cNvPicPr>
          <p:nvPr/>
        </p:nvPicPr>
        <p:blipFill>
          <a:blip r:embed="rId3" cstate="print"/>
          <a:srcRect t="850" b="850"/>
          <a:stretch>
            <a:fillRect/>
          </a:stretch>
        </p:blipFill>
        <p:spPr>
          <a:xfrm>
            <a:off x="0" y="572349"/>
            <a:ext cx="9144000" cy="4322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3177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WRITE YOUR LEGACY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8229600" cy="29143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One Sentence.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20813" y="2784132"/>
            <a:ext cx="1236252" cy="142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18000" dirty="0">
                <a:solidFill>
                  <a:srgbClr val="8AB1C4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8550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utz.sf\AppData\Local\Microsoft\Windows\Temporary Internet Files\Content.Outlook\0MGA6CH2\MakeItMa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5110" y="153786"/>
            <a:ext cx="3251200" cy="4811267"/>
          </a:xfrm>
          <a:prstGeom prst="rect">
            <a:avLst/>
          </a:prstGeom>
          <a:noFill/>
          <a:effectLst>
            <a:outerShdw blurRad="82550" dist="254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oundview2015badge-180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49" y="2802580"/>
            <a:ext cx="1875510" cy="1594184"/>
          </a:xfrm>
          <a:prstGeom prst="rect">
            <a:avLst/>
          </a:prstGeom>
        </p:spPr>
      </p:pic>
      <p:pic>
        <p:nvPicPr>
          <p:cNvPr id="5" name="Picture 4" descr="book-of-the-yea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26" y="1040308"/>
            <a:ext cx="2129956" cy="74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5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ksheet -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9" y="2244797"/>
            <a:ext cx="1923876" cy="19238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005939"/>
            <a:ext cx="7772400" cy="110251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7AA2"/>
                </a:solidFill>
              </a:rPr>
              <a:t>SCOTTMAUTZ.COM</a:t>
            </a:r>
          </a:p>
        </p:txBody>
      </p:sp>
      <p:pic>
        <p:nvPicPr>
          <p:cNvPr id="7" name="Picture 6" descr="PP Slide -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57" y="2254909"/>
            <a:ext cx="1903388" cy="19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3393"/>
            <a:ext cx="7772400" cy="2030752"/>
          </a:xfrm>
        </p:spPr>
        <p:txBody>
          <a:bodyPr>
            <a:normAutofit/>
          </a:bodyPr>
          <a:lstStyle/>
          <a:p>
            <a:r>
              <a:rPr lang="en-US" sz="6000" dirty="0"/>
              <a:t>IT’S TIME TO BE INTENTIONAL</a:t>
            </a:r>
          </a:p>
        </p:txBody>
      </p:sp>
    </p:spTree>
    <p:extLst>
      <p:ext uri="{BB962C8B-B14F-4D97-AF65-F5344CB8AC3E}">
        <p14:creationId xmlns:p14="http://schemas.microsoft.com/office/powerpoint/2010/main" val="422999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Five Footprints </a:t>
            </a:r>
            <a:r>
              <a:rPr lang="en-US" dirty="0"/>
              <a:t>of Legacy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4147" y="3373427"/>
            <a:ext cx="200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Enduring 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8028" y="3360600"/>
            <a:ext cx="20398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Passing on 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Values/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Life Lessons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6791" y="3373428"/>
            <a:ext cx="200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Stories Told About You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1941" y="4237798"/>
            <a:ext cx="200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Transfer of Knowledge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86729" y="4237797"/>
            <a:ext cx="2313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Relationships &amp; Lives Touched</a:t>
            </a:r>
          </a:p>
        </p:txBody>
      </p:sp>
      <p:pic>
        <p:nvPicPr>
          <p:cNvPr id="3" name="Picture 2" descr="Footpri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" y="1590510"/>
            <a:ext cx="1757254" cy="1757254"/>
          </a:xfrm>
          <a:prstGeom prst="rect">
            <a:avLst/>
          </a:prstGeom>
        </p:spPr>
      </p:pic>
      <p:pic>
        <p:nvPicPr>
          <p:cNvPr id="25" name="Picture 24" descr="Footpri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5395" y="1590510"/>
            <a:ext cx="1757254" cy="1757254"/>
          </a:xfrm>
          <a:prstGeom prst="rect">
            <a:avLst/>
          </a:prstGeom>
        </p:spPr>
      </p:pic>
      <p:pic>
        <p:nvPicPr>
          <p:cNvPr id="26" name="Picture 25" descr="Footpri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388" flipH="1">
            <a:off x="7280395" y="1590510"/>
            <a:ext cx="1757254" cy="1757254"/>
          </a:xfrm>
          <a:prstGeom prst="rect">
            <a:avLst/>
          </a:prstGeom>
        </p:spPr>
      </p:pic>
      <p:pic>
        <p:nvPicPr>
          <p:cNvPr id="27" name="Picture 26" descr="Footprin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124">
            <a:off x="5564131" y="2457972"/>
            <a:ext cx="1771885" cy="1771885"/>
          </a:xfrm>
          <a:prstGeom prst="rect">
            <a:avLst/>
          </a:prstGeom>
        </p:spPr>
      </p:pic>
      <p:pic>
        <p:nvPicPr>
          <p:cNvPr id="28" name="Picture 27" descr="Footprin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568">
            <a:off x="1834642" y="2441615"/>
            <a:ext cx="1812296" cy="18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8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246 0 " pathEditMode="relative" ptsTypes="AA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246 0 " pathEditMode="relative" ptsTypes="AA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Footpath </a:t>
            </a:r>
            <a:r>
              <a:rPr lang="en-US" dirty="0"/>
              <a:t>of Legacy</a:t>
            </a:r>
          </a:p>
        </p:txBody>
      </p:sp>
      <p:pic>
        <p:nvPicPr>
          <p:cNvPr id="1026" name="Picture 2" descr="http://stockfresh.com/files/n/nalinratphi/m/43/4598915_stock-photo-exterior-brick-footpath-textur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4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6564" y="2292306"/>
            <a:ext cx="43508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5 Steps</a:t>
            </a:r>
          </a:p>
        </p:txBody>
      </p:sp>
    </p:spTree>
    <p:extLst>
      <p:ext uri="{BB962C8B-B14F-4D97-AF65-F5344CB8AC3E}">
        <p14:creationId xmlns:p14="http://schemas.microsoft.com/office/powerpoint/2010/main" val="107833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-64133"/>
            <a:ext cx="8229600" cy="12474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8AB1C4"/>
                </a:solidFill>
              </a:rPr>
              <a:t>APPRECIATE THE POWER OF LEGACY &amp; INVEST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20813" y="2950883"/>
            <a:ext cx="1236252" cy="142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0000" dirty="0">
                <a:solidFill>
                  <a:srgbClr val="8AB1C4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686" y="2693602"/>
            <a:ext cx="722184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  <a:cs typeface="Arial"/>
              </a:rPr>
              <a:t>Delivering your work plan feeds your family.</a:t>
            </a:r>
          </a:p>
          <a:p>
            <a:endParaRPr lang="en-US" sz="1200" dirty="0">
              <a:solidFill>
                <a:srgbClr val="4D4D4D"/>
              </a:solidFill>
              <a:latin typeface="Georgia" panose="02040502050405020303" pitchFamily="18" charset="0"/>
              <a:cs typeface="Arial"/>
            </a:endParaRPr>
          </a:p>
          <a:p>
            <a:r>
              <a:rPr lang="en-US" sz="2800" dirty="0">
                <a:solidFill>
                  <a:srgbClr val="4D4D4D"/>
                </a:solidFill>
                <a:latin typeface="Georgia" panose="02040502050405020303" pitchFamily="18" charset="0"/>
                <a:cs typeface="Arial"/>
              </a:rPr>
              <a:t>Delivering a Legacy </a:t>
            </a:r>
            <a:r>
              <a:rPr lang="en-US" sz="2800" b="1" i="1" dirty="0">
                <a:solidFill>
                  <a:srgbClr val="007AA2"/>
                </a:solidFill>
                <a:latin typeface="Georgia" panose="02040502050405020303" pitchFamily="18" charset="0"/>
                <a:cs typeface="Arial"/>
              </a:rPr>
              <a:t>FEEDS YOUR SOUL</a:t>
            </a:r>
            <a:r>
              <a:rPr lang="en-US" sz="2800" dirty="0">
                <a:solidFill>
                  <a:srgbClr val="4D4D4D"/>
                </a:solidFill>
                <a:latin typeface="Georgia" panose="02040502050405020303" pitchFamily="18" charset="0"/>
                <a:cs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4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921" y="1896274"/>
            <a:ext cx="37076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Georgia" panose="02040502050405020303" pitchFamily="18" charset="0"/>
                <a:cs typeface="Arial"/>
              </a:rPr>
              <a:t>SUCCESSFUL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3909" y="1806271"/>
            <a:ext cx="3934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AA2"/>
                </a:solidFill>
                <a:latin typeface="Georgia" panose="02040502050405020303" pitchFamily="18" charset="0"/>
                <a:cs typeface="Arial"/>
              </a:rPr>
              <a:t>SIGNIFICANT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20813" y="2950883"/>
            <a:ext cx="1236252" cy="142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0000" dirty="0">
                <a:solidFill>
                  <a:srgbClr val="8AB1C4"/>
                </a:solidFill>
              </a:rPr>
              <a:t>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075" y="-64132"/>
            <a:ext cx="8229600" cy="11578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8AB1C4"/>
                </a:solidFill>
              </a:rPr>
              <a:t>INVEST IN LEGACY WORK AND MOVE FROM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58612" y="2206190"/>
            <a:ext cx="1847403" cy="0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672" y="1896274"/>
            <a:ext cx="37076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Georgia" panose="02040502050405020303" pitchFamily="18" charset="0"/>
                <a:cs typeface="Arial"/>
              </a:rPr>
              <a:t>BEING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7660" y="1806271"/>
            <a:ext cx="332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AA2"/>
                </a:solidFill>
                <a:latin typeface="Georgia" panose="02040502050405020303" pitchFamily="18" charset="0"/>
                <a:cs typeface="Arial"/>
              </a:rPr>
              <a:t>BECOMING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20813" y="2950883"/>
            <a:ext cx="1236252" cy="142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0000" dirty="0">
                <a:solidFill>
                  <a:srgbClr val="8AB1C4"/>
                </a:solidFill>
              </a:rPr>
              <a:t>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075" y="-64133"/>
            <a:ext cx="8229600" cy="115782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8AB1C4"/>
                </a:solidFill>
              </a:rPr>
              <a:t>INVEST IN LEGACY WORK AND MOVE FROM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164626" y="2206190"/>
            <a:ext cx="3185140" cy="0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6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1242"/>
            <a:ext cx="9144000" cy="85725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REVERSE THE SCRIPT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20813" y="2950883"/>
            <a:ext cx="1236252" cy="142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0000" dirty="0">
                <a:solidFill>
                  <a:srgbClr val="8AB1C4"/>
                </a:solidFill>
              </a:rPr>
              <a:t>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3075" y="-64133"/>
            <a:ext cx="8229600" cy="969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400" dirty="0">
                <a:solidFill>
                  <a:srgbClr val="8AB1C4"/>
                </a:solidFill>
              </a:rPr>
              <a:t>INVEST IN LEGACY WORK AND…</a:t>
            </a:r>
          </a:p>
        </p:txBody>
      </p:sp>
    </p:spTree>
    <p:extLst>
      <p:ext uri="{BB962C8B-B14F-4D97-AF65-F5344CB8AC3E}">
        <p14:creationId xmlns:p14="http://schemas.microsoft.com/office/powerpoint/2010/main" val="124362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nigyingGlass_Blue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1926288" y="2176169"/>
            <a:ext cx="2397146" cy="2415874"/>
          </a:xfrm>
          <a:prstGeom prst="rect">
            <a:avLst/>
          </a:prstGeom>
        </p:spPr>
      </p:pic>
      <p:pic>
        <p:nvPicPr>
          <p:cNvPr id="5" name="Picture 4" descr="magnigyingGlass_Blue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282519" y="3210344"/>
            <a:ext cx="1625440" cy="1638142"/>
          </a:xfrm>
          <a:prstGeom prst="rect">
            <a:avLst/>
          </a:prstGeom>
        </p:spPr>
      </p:pic>
      <p:pic>
        <p:nvPicPr>
          <p:cNvPr id="8" name="Picture 7" descr="magnigyingGlass_Blue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4339629" y="1299917"/>
            <a:ext cx="3094510" cy="2951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342" y="3604714"/>
            <a:ext cx="121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Biz Strategies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1372" y="3014774"/>
            <a:ext cx="18431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Col</a:t>
            </a:r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or </a:t>
            </a:r>
            <a:r>
              <a:rPr lang="en-US" sz="2400" b="1" dirty="0">
                <a:solidFill>
                  <a:srgbClr val="FFC34D"/>
                </a:solidFill>
                <a:latin typeface="Arial"/>
                <a:cs typeface="Arial"/>
              </a:rPr>
              <a:t>Code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Your Work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1006" y="2219020"/>
            <a:ext cx="21002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34D"/>
                </a:solidFill>
                <a:latin typeface="Arial"/>
                <a:cs typeface="Arial"/>
              </a:rPr>
              <a:t>The Lens </a:t>
            </a:r>
          </a:p>
          <a:p>
            <a:pPr algn="ctr"/>
            <a:r>
              <a:rPr lang="en-US" sz="3200" b="1" dirty="0">
                <a:solidFill>
                  <a:srgbClr val="FFC34D"/>
                </a:solidFill>
                <a:latin typeface="Arial"/>
                <a:cs typeface="Arial"/>
              </a:rPr>
              <a:t>of Legacy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20813" y="2950883"/>
            <a:ext cx="1236252" cy="142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0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3075" y="-64132"/>
            <a:ext cx="8229600" cy="124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400" dirty="0">
                <a:solidFill>
                  <a:srgbClr val="8AB1C4"/>
                </a:solidFill>
              </a:rPr>
              <a:t>EVALUATE YOUR WORK PLAN THROUGH</a:t>
            </a:r>
          </a:p>
          <a:p>
            <a:r>
              <a:rPr lang="en-US" sz="2400" dirty="0">
                <a:solidFill>
                  <a:srgbClr val="8AB1C4"/>
                </a:solidFill>
              </a:rPr>
              <a:t>THE LENS OF LEGACY</a:t>
            </a:r>
          </a:p>
        </p:txBody>
      </p:sp>
    </p:spTree>
    <p:extLst>
      <p:ext uri="{BB962C8B-B14F-4D97-AF65-F5344CB8AC3E}">
        <p14:creationId xmlns:p14="http://schemas.microsoft.com/office/powerpoint/2010/main" val="234039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Scott Mautz Color Theme">
      <a:dk1>
        <a:srgbClr val="4D4D4D"/>
      </a:dk1>
      <a:lt1>
        <a:srgbClr val="F1EEF1"/>
      </a:lt1>
      <a:dk2>
        <a:srgbClr val="4D4D4D"/>
      </a:dk2>
      <a:lt2>
        <a:srgbClr val="F1EEF1"/>
      </a:lt2>
      <a:accent1>
        <a:srgbClr val="F4C7A7"/>
      </a:accent1>
      <a:accent2>
        <a:srgbClr val="8AB1C4"/>
      </a:accent2>
      <a:accent3>
        <a:srgbClr val="007AA2"/>
      </a:accent3>
      <a:accent4>
        <a:srgbClr val="F1EEF1"/>
      </a:accent4>
      <a:accent5>
        <a:srgbClr val="4D4D4D"/>
      </a:accent5>
      <a:accent6>
        <a:srgbClr val="F4C7A7"/>
      </a:accent6>
      <a:hlink>
        <a:srgbClr val="007AA2"/>
      </a:hlink>
      <a:folHlink>
        <a:srgbClr val="F4C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8316</TotalTime>
  <Words>213</Words>
  <Application>Microsoft Macintosh PowerPoint</Application>
  <PresentationFormat>On-screen Show (16:9)</PresentationFormat>
  <Paragraphs>71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Georgia</vt:lpstr>
      <vt:lpstr>Book Antiqua</vt:lpstr>
      <vt:lpstr>Calibri</vt:lpstr>
      <vt:lpstr>Office Theme</vt:lpstr>
      <vt:lpstr>How to leave a Legacy at Work (and in Life)</vt:lpstr>
      <vt:lpstr>IT’S TIME TO BE INTENTIONAL</vt:lpstr>
      <vt:lpstr>The Five Footprints of Legacy</vt:lpstr>
      <vt:lpstr>The Footpath of Legacy</vt:lpstr>
      <vt:lpstr>APPRECIATE THE POWER OF LEGACY &amp; INVEST</vt:lpstr>
      <vt:lpstr>INVEST IN LEGACY WORK AND MOVE FROM</vt:lpstr>
      <vt:lpstr>INVEST IN LEGACY WORK AND MOVE FROM</vt:lpstr>
      <vt:lpstr>REVERSE THE SCRIPT</vt:lpstr>
      <vt:lpstr>PowerPoint Presentation</vt:lpstr>
      <vt:lpstr>IDENTIFY YOUR LEGACY “WHERE TO PLAYS”</vt:lpstr>
      <vt:lpstr>                 ALIGN LEGACY PROJECTS WITH                                   YOUR MANAGER</vt:lpstr>
      <vt:lpstr>WRITE YOUR LEGACY STATEMENT</vt:lpstr>
      <vt:lpstr>PowerPoint Presentation</vt:lpstr>
      <vt:lpstr>SCOTTMAUTZ.COM</vt:lpstr>
    </vt:vector>
  </TitlesOfParts>
  <Company>Procter &amp; Gamble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mautz.sf</dc:creator>
  <cp:lastModifiedBy>Natalie Davis</cp:lastModifiedBy>
  <cp:revision>675</cp:revision>
  <dcterms:created xsi:type="dcterms:W3CDTF">2015-05-10T16:17:58Z</dcterms:created>
  <dcterms:modified xsi:type="dcterms:W3CDTF">2017-02-16T17:45:07Z</dcterms:modified>
</cp:coreProperties>
</file>